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1" r:id="rId4"/>
    <p:sldId id="260" r:id="rId5"/>
    <p:sldId id="258" r:id="rId6"/>
    <p:sldId id="261" r:id="rId7"/>
    <p:sldId id="325" r:id="rId8"/>
    <p:sldId id="262" r:id="rId9"/>
    <p:sldId id="328" r:id="rId10"/>
    <p:sldId id="329" r:id="rId11"/>
    <p:sldId id="330" r:id="rId12"/>
    <p:sldId id="327" r:id="rId13"/>
    <p:sldId id="264" r:id="rId14"/>
    <p:sldId id="265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5838F-7840-4792-B143-E70D1216BF5C}" v="17" dt="2026-03-25T02:41:07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CF635-62E5-7F13-F912-12C07C66E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0937C2-FF6C-7065-DF5C-D2D75A446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9EC7E0-BAB3-324C-CBC4-90FA7508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CDC00C-93C2-51CD-4B18-CB8235E2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6294D0-AC7D-59C9-1FFC-BF0E3473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941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478F2-8CDB-BDCB-E948-78DD7DC8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230A54-5B2A-E96C-A087-C248D2B47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AEE3BF-C4A9-0F4A-775D-7D4136BA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427D2-873F-4D77-11DE-4CD13B14D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76414E-334E-8AAB-3B22-7288E3B8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658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D16CC66-3223-9A95-DDE5-6E9F84402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9872FB6-8331-3C9D-A14C-BE508C056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1FB874-1180-229D-9BD1-BBE2D7E4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187482D-CB27-21C0-2009-8E5EABE2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150458-6DCA-DD21-D336-CB0C466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033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160A8-2D3F-E3BF-7706-08092FBF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998EFD-74B2-5102-C1C3-9544DEF3B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1C7450-D8E0-AB2C-C0E4-229BF01DC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6773837-ED89-BB14-9C93-216577FE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B87D4F-3EC1-26B3-45EF-65DBDC8B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9056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AEBC0-58E4-0855-E38A-89909536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3474B4-7B14-D48D-28E3-2BAF5BF66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DA7211F-E9ED-EA5D-12DA-F055D4862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D1D424-F595-4E4E-86C2-6A130184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54EFD1-B4AC-DD6F-FCDE-563210BF0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769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6E83B-F8FC-7B95-46F9-80F9079A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2816EB-EF07-F2BE-AC3A-079712072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8C936E9-2479-9DAA-7785-05AB80AF20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F88F48D-E4B0-8030-1A5D-E5D5CE7A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D0C665-44A5-E033-D498-98D5E8C8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61D46C-CABE-DA99-A064-BD571173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1356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34C8E-3110-EFCA-2F7C-664E9910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5BE777-33CB-DED1-93E7-40175389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5E9658-77FC-FEC3-0724-1DD0D12FD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686FA1-4450-8249-AE15-84361C2C69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F8DA77B-464C-B6A4-8D04-DEDE5776F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34CB68E-16B6-0DB9-A2C1-EC1B7C6D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4061AE-E384-30D0-101F-22F0CDECB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E96B8E9-F8DD-5180-4061-5E002895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58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1BEA5-F4B2-1B79-F7F1-AD429466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B1FC04C-E104-0005-A46C-B551B630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33416F-C0EE-FB9B-E390-3FC88C5B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50A32A-7D8C-D831-4640-AEC31AE0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65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32681C9-AD92-0B54-7258-3FEED3AA7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34C0EB1-BF2A-489A-635C-D29010242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B1BD2B-A7F4-1690-DF15-B9C59971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59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26972-C5F8-7EEB-9ECC-BA73355E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B5C278-3424-DDDE-8C1C-599359F68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7B4AF5-7FD7-F7BC-A6BC-B2F573CC6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2D25C3-3A49-862D-D980-828C8E9CA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B5B30E-853A-A3C2-A573-9B06C685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086810-6069-7435-1123-3047C7571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680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05A5D-22BF-6590-A5F4-9AE05464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E30E42-F359-68AA-61D2-E22122287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E4A9BA-83C5-ED55-A94C-5C372D239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70BA27-314F-BAC3-B2BB-ADAE6F57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20B10A-DD92-76C4-8E79-C959E091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84205F-A29C-E599-7288-DA3D8049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803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444E54D-A365-6ECB-B986-B29113A3C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234914-CCE4-1FD2-060E-4DF36F81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142961-DA64-CE6A-6DAA-1EC12472A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16D6D8-9ED0-4956-AA26-520B25E76865}" type="datetimeFigureOut">
              <a:rPr lang="pt-BR" smtClean="0"/>
              <a:t>25/03/2026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0EDEDB-C351-E972-9790-C69844F25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E2B36C-9A11-DDB6-FAFC-B6BAB3E7C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27DF9C-13DE-4FDA-BB0E-D9173797298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082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3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7881A27-A508-5745-C49A-30842F0B3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49" y="896678"/>
            <a:ext cx="5326145" cy="4991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213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4622C-F9DB-CE12-1CF3-303C3B9F3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1DB372B-1FAD-EBA6-E66A-693D67B8E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05BF03A-8451-89EC-F0AA-B1EEAEE81C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706018"/>
              </p:ext>
            </p:extLst>
          </p:nvPr>
        </p:nvGraphicFramePr>
        <p:xfrm>
          <a:off x="1890138" y="1162936"/>
          <a:ext cx="8448675" cy="56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229600" imgH="5467207" progId="Excel.Sheet.12">
                  <p:embed/>
                </p:oleObj>
              </mc:Choice>
              <mc:Fallback>
                <p:oleObj name="Worksheet" r:id="rId3" imgW="8229600" imgH="5467207" progId="Excel.Sheet.12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E05BF03A-8451-89EC-F0AA-B1EEAEE81C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0138" y="1162936"/>
                        <a:ext cx="8448675" cy="561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Agrupar 28">
            <a:extLst>
              <a:ext uri="{FF2B5EF4-FFF2-40B4-BE49-F238E27FC236}">
                <a16:creationId xmlns:a16="http://schemas.microsoft.com/office/drawing/2014/main" id="{69F7DE98-1F77-4368-034B-65C3F427C2D4}"/>
              </a:ext>
            </a:extLst>
          </p:cNvPr>
          <p:cNvGrpSpPr/>
          <p:nvPr/>
        </p:nvGrpSpPr>
        <p:grpSpPr>
          <a:xfrm>
            <a:off x="442835" y="231079"/>
            <a:ext cx="6997048" cy="829029"/>
            <a:chOff x="487833" y="709379"/>
            <a:chExt cx="6997048" cy="829029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BCC575D0-CDCF-EE79-4CDE-4B446C524095}"/>
                </a:ext>
              </a:extLst>
            </p:cNvPr>
            <p:cNvGrpSpPr/>
            <p:nvPr/>
          </p:nvGrpSpPr>
          <p:grpSpPr>
            <a:xfrm>
              <a:off x="1004881" y="709379"/>
              <a:ext cx="6480000" cy="828901"/>
              <a:chOff x="4308792" y="1094851"/>
              <a:chExt cx="5400000" cy="828901"/>
            </a:xfrm>
          </p:grpSpPr>
          <p:sp>
            <p:nvSpPr>
              <p:cNvPr id="34" name="Seta: Pentágono 33">
                <a:extLst>
                  <a:ext uri="{FF2B5EF4-FFF2-40B4-BE49-F238E27FC236}">
                    <a16:creationId xmlns:a16="http://schemas.microsoft.com/office/drawing/2014/main" id="{FF37D43F-753D-FC4B-C186-37B0510F5704}"/>
                  </a:ext>
                </a:extLst>
              </p:cNvPr>
              <p:cNvSpPr/>
              <p:nvPr/>
            </p:nvSpPr>
            <p:spPr>
              <a:xfrm>
                <a:off x="4308792" y="1094851"/>
                <a:ext cx="5400000" cy="828901"/>
              </a:xfrm>
              <a:prstGeom prst="homePlate">
                <a:avLst>
                  <a:gd name="adj" fmla="val 46154"/>
                </a:avLst>
              </a:prstGeom>
              <a:gradFill>
                <a:gsLst>
                  <a:gs pos="0">
                    <a:srgbClr val="FE410D"/>
                  </a:gs>
                  <a:gs pos="100000">
                    <a:srgbClr val="FEAA13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97F82175-7A58-5531-6C7E-91DED038C641}"/>
                  </a:ext>
                </a:extLst>
              </p:cNvPr>
              <p:cNvSpPr txBox="1"/>
              <p:nvPr/>
            </p:nvSpPr>
            <p:spPr>
              <a:xfrm>
                <a:off x="4919820" y="1197807"/>
                <a:ext cx="409946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b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PRESTAÇÃO DE CONTAS DE RECURSOS DO FMI DO MUNICÍPIO DE FLORIANÓPOLIS 2026</a:t>
                </a:r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29BD123C-233B-F9B5-3CEA-2BE1662EF3A7}"/>
                </a:ext>
              </a:extLst>
            </p:cNvPr>
            <p:cNvGrpSpPr/>
            <p:nvPr/>
          </p:nvGrpSpPr>
          <p:grpSpPr>
            <a:xfrm>
              <a:off x="487833" y="709508"/>
              <a:ext cx="972000" cy="828900"/>
              <a:chOff x="3400200" y="316973"/>
              <a:chExt cx="1296000" cy="1105200"/>
            </a:xfrm>
          </p:grpSpPr>
          <p:sp>
            <p:nvSpPr>
              <p:cNvPr id="32" name="Hexágono 31">
                <a:extLst>
                  <a:ext uri="{FF2B5EF4-FFF2-40B4-BE49-F238E27FC236}">
                    <a16:creationId xmlns:a16="http://schemas.microsoft.com/office/drawing/2014/main" id="{AE8FD5A9-61BB-A77F-3016-C1615078F7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00200" y="316973"/>
                <a:ext cx="1296000" cy="1105200"/>
              </a:xfrm>
              <a:prstGeom prst="hexagon">
                <a:avLst/>
              </a:prstGeom>
              <a:gradFill>
                <a:gsLst>
                  <a:gs pos="0">
                    <a:srgbClr val="FE410D"/>
                  </a:gs>
                  <a:gs pos="100000">
                    <a:srgbClr val="FEAA13"/>
                  </a:gs>
                </a:gsLst>
                <a:lin ang="0" scaled="1"/>
              </a:gradFill>
              <a:ln>
                <a:noFill/>
              </a:ln>
              <a:effectLst>
                <a:outerShdw blurRad="889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60782D6F-07F6-465A-3856-BBF17B152597}"/>
                  </a:ext>
                </a:extLst>
              </p:cNvPr>
              <p:cNvSpPr txBox="1"/>
              <p:nvPr/>
            </p:nvSpPr>
            <p:spPr>
              <a:xfrm>
                <a:off x="3559379" y="454076"/>
                <a:ext cx="977645" cy="861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600" b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39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B7556-62C0-B7A5-527F-0465F2944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C411255-781C-96E6-86DB-61633982D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EF372E1-21D9-E9D9-FAD5-B47BFE8009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1354727"/>
              </p:ext>
            </p:extLst>
          </p:nvPr>
        </p:nvGraphicFramePr>
        <p:xfrm>
          <a:off x="609600" y="2711450"/>
          <a:ext cx="10972800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229600" imgH="1076449" progId="Excel.Sheet.12">
                  <p:embed/>
                </p:oleObj>
              </mc:Choice>
              <mc:Fallback>
                <p:oleObj name="Worksheet" r:id="rId3" imgW="8229600" imgH="1076449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EF372E1-21D9-E9D9-FAD5-B47BFE800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2711450"/>
                        <a:ext cx="10972800" cy="143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Agrupar 4">
            <a:extLst>
              <a:ext uri="{FF2B5EF4-FFF2-40B4-BE49-F238E27FC236}">
                <a16:creationId xmlns:a16="http://schemas.microsoft.com/office/drawing/2014/main" id="{309EDDEA-8240-0101-D746-E19A7864A3EB}"/>
              </a:ext>
            </a:extLst>
          </p:cNvPr>
          <p:cNvGrpSpPr/>
          <p:nvPr/>
        </p:nvGrpSpPr>
        <p:grpSpPr>
          <a:xfrm>
            <a:off x="468783" y="645594"/>
            <a:ext cx="6907052" cy="829030"/>
            <a:chOff x="487833" y="1836386"/>
            <a:chExt cx="6907052" cy="82903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4E817C48-C9C7-0E39-EF3E-A35A3351083B}"/>
                </a:ext>
              </a:extLst>
            </p:cNvPr>
            <p:cNvGrpSpPr/>
            <p:nvPr/>
          </p:nvGrpSpPr>
          <p:grpSpPr>
            <a:xfrm>
              <a:off x="914885" y="1836386"/>
              <a:ext cx="6480000" cy="828900"/>
              <a:chOff x="914885" y="1836386"/>
              <a:chExt cx="6480000" cy="828900"/>
            </a:xfrm>
          </p:grpSpPr>
          <p:sp>
            <p:nvSpPr>
              <p:cNvPr id="10" name="Seta: Pentágono 9">
                <a:extLst>
                  <a:ext uri="{FF2B5EF4-FFF2-40B4-BE49-F238E27FC236}">
                    <a16:creationId xmlns:a16="http://schemas.microsoft.com/office/drawing/2014/main" id="{785FC3F7-893F-2A49-44B8-406002AC0729}"/>
                  </a:ext>
                </a:extLst>
              </p:cNvPr>
              <p:cNvSpPr/>
              <p:nvPr/>
            </p:nvSpPr>
            <p:spPr>
              <a:xfrm>
                <a:off x="914885" y="1836386"/>
                <a:ext cx="6480000" cy="828900"/>
              </a:xfrm>
              <a:prstGeom prst="homePlate">
                <a:avLst>
                  <a:gd name="adj" fmla="val 46154"/>
                </a:avLst>
              </a:prstGeom>
              <a:gradFill>
                <a:gsLst>
                  <a:gs pos="0">
                    <a:srgbClr val="0069AC"/>
                  </a:gs>
                  <a:gs pos="100000">
                    <a:srgbClr val="00B0FE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F7C6A349-431D-B521-F26C-7C5D2800FE8A}"/>
                  </a:ext>
                </a:extLst>
              </p:cNvPr>
              <p:cNvSpPr txBox="1"/>
              <p:nvPr/>
            </p:nvSpPr>
            <p:spPr>
              <a:xfrm>
                <a:off x="1539254" y="2029472"/>
                <a:ext cx="48586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>
                  <a:defRPr sz="14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lvl1pPr>
              </a:lstStyle>
              <a:p>
                <a:r>
                  <a:rPr lang="pt-BR" sz="2400" kern="100" dirty="0">
                    <a:latin typeface="Calibri" panose="020F0502020204030204" pitchFamily="34" charset="0"/>
                    <a:ea typeface="DengXian" panose="02010600030101010101" pitchFamily="2" charset="-122"/>
                  </a:rPr>
                  <a:t>SALDOS BANCÁRIOS</a:t>
                </a:r>
                <a:endParaRPr lang="pt-BR" sz="2400" dirty="0"/>
              </a:p>
            </p:txBody>
          </p:sp>
        </p:grp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403CB8C5-DA30-1283-3E79-F084A12E18FB}"/>
                </a:ext>
              </a:extLst>
            </p:cNvPr>
            <p:cNvGrpSpPr/>
            <p:nvPr/>
          </p:nvGrpSpPr>
          <p:grpSpPr>
            <a:xfrm>
              <a:off x="487833" y="1836516"/>
              <a:ext cx="972000" cy="828900"/>
              <a:chOff x="4748388" y="2912573"/>
              <a:chExt cx="1296000" cy="1105200"/>
            </a:xfrm>
          </p:grpSpPr>
          <p:sp>
            <p:nvSpPr>
              <p:cNvPr id="8" name="Hexágono 7">
                <a:extLst>
                  <a:ext uri="{FF2B5EF4-FFF2-40B4-BE49-F238E27FC236}">
                    <a16:creationId xmlns:a16="http://schemas.microsoft.com/office/drawing/2014/main" id="{8C8C2222-391A-34F7-56AD-69B5ED931D0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48388" y="2912573"/>
                <a:ext cx="1296000" cy="1105200"/>
              </a:xfrm>
              <a:prstGeom prst="hexagon">
                <a:avLst/>
              </a:prstGeom>
              <a:gradFill>
                <a:gsLst>
                  <a:gs pos="0">
                    <a:srgbClr val="0069AC"/>
                  </a:gs>
                  <a:gs pos="100000">
                    <a:srgbClr val="00B0FE"/>
                  </a:gs>
                </a:gsLst>
                <a:lin ang="0" scaled="1"/>
              </a:gradFill>
              <a:ln>
                <a:noFill/>
              </a:ln>
              <a:effectLst>
                <a:outerShdw blurRad="889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7DBC9267-6CB1-FB39-6FE5-3E7CBEB4E401}"/>
                  </a:ext>
                </a:extLst>
              </p:cNvPr>
              <p:cNvSpPr txBox="1"/>
              <p:nvPr/>
            </p:nvSpPr>
            <p:spPr>
              <a:xfrm>
                <a:off x="4907567" y="3049676"/>
                <a:ext cx="977645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600" b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292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6B52F-8EC5-7C3A-1A2A-BE06306F6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F479C7C-05E8-71D5-6871-1E7EA2BA1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265"/>
          <a:stretch>
            <a:fillRect/>
          </a:stretch>
        </p:blipFill>
        <p:spPr>
          <a:xfrm>
            <a:off x="1" y="0"/>
            <a:ext cx="10893186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DE8572-DDBC-769D-40E5-F3A12B93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8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6D7ED39-F4BF-B834-C927-E9F9C57AA9EC}"/>
              </a:ext>
            </a:extLst>
          </p:cNvPr>
          <p:cNvSpPr/>
          <p:nvPr/>
        </p:nvSpPr>
        <p:spPr>
          <a:xfrm>
            <a:off x="-1" y="0"/>
            <a:ext cx="10893186" cy="6858000"/>
          </a:xfrm>
          <a:prstGeom prst="rect">
            <a:avLst/>
          </a:prstGeom>
          <a:solidFill>
            <a:schemeClr val="tx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BC8BF31-8AFA-B062-04CA-9E87C0FCB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410056"/>
              </p:ext>
            </p:extLst>
          </p:nvPr>
        </p:nvGraphicFramePr>
        <p:xfrm>
          <a:off x="242623" y="1291189"/>
          <a:ext cx="10407938" cy="444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91194" imgH="2219253" progId="Excel.Sheet.12">
                  <p:embed/>
                </p:oleObj>
              </mc:Choice>
              <mc:Fallback>
                <p:oleObj name="Worksheet" r:id="rId4" imgW="5191194" imgH="2219253" progId="Excel.Sheet.12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CBC8BF31-8AFA-B062-04CA-9E87C0FCB3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2623" y="1291189"/>
                        <a:ext cx="10407938" cy="4449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9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2C693-7D6A-4CF1-A4B1-06972FBAF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4BC3FB-E0B3-435B-37E5-54D483D3A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AE6E9B-5A81-EDFE-4B90-24DB24B2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26" y="0"/>
            <a:ext cx="10304721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80C1B0D-1ADE-E879-2542-0EE12DE1FF0C}"/>
              </a:ext>
            </a:extLst>
          </p:cNvPr>
          <p:cNvSpPr/>
          <p:nvPr/>
        </p:nvSpPr>
        <p:spPr>
          <a:xfrm>
            <a:off x="1414478" y="0"/>
            <a:ext cx="5206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6B19DC7-AF03-8C57-ADBA-9A5ADA86598E}"/>
              </a:ext>
            </a:extLst>
          </p:cNvPr>
          <p:cNvSpPr/>
          <p:nvPr/>
        </p:nvSpPr>
        <p:spPr>
          <a:xfrm>
            <a:off x="1935126" y="0"/>
            <a:ext cx="10256874" cy="6858000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2B65D3-31CB-57A0-FF1D-94529FB98372}"/>
              </a:ext>
            </a:extLst>
          </p:cNvPr>
          <p:cNvSpPr txBox="1"/>
          <p:nvPr/>
        </p:nvSpPr>
        <p:spPr>
          <a:xfrm>
            <a:off x="2099583" y="1628507"/>
            <a:ext cx="977698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OBJETIVO PARA 2026/2027:</a:t>
            </a:r>
          </a:p>
          <a:p>
            <a:pPr lvl="0"/>
            <a:endParaRPr lang="pt-BR" sz="2400" b="1" dirty="0">
              <a:solidFill>
                <a:schemeClr val="bg1"/>
              </a:solidFill>
            </a:endParaRP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PROTEÇÃO SOCIAL BÁSICA: </a:t>
            </a:r>
          </a:p>
          <a:p>
            <a:pPr marL="1200150" lvl="2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SERVIÇO DE CONVIVÊNCIA E FORTALECIMENTO DE VÍNCULOS: </a:t>
            </a:r>
          </a:p>
          <a:p>
            <a:pPr marL="1657350" lvl="3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NORTE/SUL/CONTINENTE</a:t>
            </a:r>
          </a:p>
          <a:p>
            <a:pPr marL="742950" lvl="1" indent="-285750">
              <a:buBlip>
                <a:blip r:embed="rId4"/>
              </a:buBlip>
            </a:pPr>
            <a:endParaRPr lang="pt-BR" sz="2000" dirty="0">
              <a:solidFill>
                <a:schemeClr val="bg1"/>
              </a:solidFill>
            </a:endParaRP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PROTEÇÃO SOCIAL ESPECIAL MÉDIA COMPLEXIDADE: </a:t>
            </a:r>
          </a:p>
          <a:p>
            <a:pPr marL="1200150" lvl="2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CENTRO DIA</a:t>
            </a:r>
          </a:p>
          <a:p>
            <a:pPr marL="742950" lvl="1" indent="-285750">
              <a:buBlip>
                <a:blip r:embed="rId4"/>
              </a:buBlip>
            </a:pPr>
            <a:endParaRPr lang="pt-BR" sz="2000" dirty="0">
              <a:solidFill>
                <a:schemeClr val="bg1"/>
              </a:solidFill>
            </a:endParaRP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PROTEÇÃO SOCIAL ESPECIAL DE ALTA COMPLEXIDADE: </a:t>
            </a:r>
          </a:p>
          <a:p>
            <a:pPr marL="1200150" lvl="2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ILPIs</a:t>
            </a:r>
          </a:p>
        </p:txBody>
      </p:sp>
    </p:spTree>
    <p:extLst>
      <p:ext uri="{BB962C8B-B14F-4D97-AF65-F5344CB8AC3E}">
        <p14:creationId xmlns:p14="http://schemas.microsoft.com/office/powerpoint/2010/main" val="101990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C94CB-1797-E988-C765-04B43B973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na frente de um prédio&#10;&#10;O conteúdo gerado por IA pode estar incorreto.">
            <a:extLst>
              <a:ext uri="{FF2B5EF4-FFF2-40B4-BE49-F238E27FC236}">
                <a16:creationId xmlns:a16="http://schemas.microsoft.com/office/drawing/2014/main" id="{E6C1AC59-0B16-2090-D83B-6202F3548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8"/>
          <a:stretch>
            <a:fillRect/>
          </a:stretch>
        </p:blipFill>
        <p:spPr>
          <a:xfrm>
            <a:off x="1887279" y="0"/>
            <a:ext cx="10304721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A418782-0990-840A-5292-A7A24ECFF870}"/>
              </a:ext>
            </a:extLst>
          </p:cNvPr>
          <p:cNvSpPr/>
          <p:nvPr/>
        </p:nvSpPr>
        <p:spPr>
          <a:xfrm>
            <a:off x="1887278" y="0"/>
            <a:ext cx="10304721" cy="6858000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30864FB-C1B9-B72A-C0AE-1C6B2DEB3545}"/>
              </a:ext>
            </a:extLst>
          </p:cNvPr>
          <p:cNvSpPr txBox="1"/>
          <p:nvPr/>
        </p:nvSpPr>
        <p:spPr>
          <a:xfrm>
            <a:off x="1983319" y="1563329"/>
            <a:ext cx="1005136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dirty="0">
                <a:solidFill>
                  <a:schemeClr val="bg1"/>
                </a:solidFill>
              </a:rPr>
              <a:t>       </a:t>
            </a:r>
            <a:r>
              <a:rPr lang="pt-BR" sz="3200" b="1" dirty="0">
                <a:solidFill>
                  <a:schemeClr val="bg1"/>
                </a:solidFill>
              </a:rPr>
              <a:t>EBAPI – Estratégia Cidade Amiga da Pessoa Idosa</a:t>
            </a:r>
          </a:p>
          <a:p>
            <a:pPr lvl="0"/>
            <a:r>
              <a:rPr lang="pt-BR" sz="2800" dirty="0">
                <a:solidFill>
                  <a:schemeClr val="bg1"/>
                </a:solidFill>
              </a:rPr>
              <a:t>                               </a:t>
            </a:r>
            <a:r>
              <a:rPr lang="pt-BR" sz="2800" dirty="0">
                <a:solidFill>
                  <a:schemeClr val="bg1"/>
                </a:solidFill>
                <a:highlight>
                  <a:srgbClr val="0000FF"/>
                </a:highlight>
              </a:rPr>
              <a:t>Lei Municipal  11.254/ junho de 2024</a:t>
            </a:r>
          </a:p>
          <a:p>
            <a:pPr lvl="0"/>
            <a:endParaRPr lang="pt-BR" sz="2800" dirty="0">
              <a:solidFill>
                <a:schemeClr val="bg1"/>
              </a:solidFill>
              <a:highlight>
                <a:srgbClr val="0000FF"/>
              </a:highlight>
            </a:endParaRPr>
          </a:p>
          <a:p>
            <a:pPr lvl="1"/>
            <a:r>
              <a:rPr lang="pt-BR" sz="2800" b="1" dirty="0">
                <a:solidFill>
                  <a:schemeClr val="bg1"/>
                </a:solidFill>
              </a:rPr>
              <a:t>Tem por finalidade respaldar as necessidades da população idosa e ser um instrumento de compromisso do poder público para com o CMI, que por lei é quem pode ser a voz das pessoas idosas e cobrar a execução do plano de ação.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8D63D31-3114-AC10-CFC7-2BFAD826C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48" y="0"/>
            <a:ext cx="2138766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8A06BFA-8472-DCB4-DB2C-24FCD21E5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5" y="0"/>
            <a:ext cx="1179694" cy="11054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193E062-BA87-2ACE-51A6-92C6B13CA45A}"/>
              </a:ext>
            </a:extLst>
          </p:cNvPr>
          <p:cNvSpPr txBox="1"/>
          <p:nvPr/>
        </p:nvSpPr>
        <p:spPr>
          <a:xfrm>
            <a:off x="8866753" y="5426382"/>
            <a:ext cx="287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29277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25CBADEA-2C34-1A1D-E133-594CB898D1C7}"/>
              </a:ext>
            </a:extLst>
          </p:cNvPr>
          <p:cNvSpPr>
            <a:spLocks noChangeAspect="1"/>
          </p:cNvSpPr>
          <p:nvPr/>
        </p:nvSpPr>
        <p:spPr>
          <a:xfrm>
            <a:off x="909592" y="2150550"/>
            <a:ext cx="2556900" cy="25569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A5F00A8-C90E-AA5F-86EF-640BC6FD9603}"/>
              </a:ext>
            </a:extLst>
          </p:cNvPr>
          <p:cNvSpPr>
            <a:spLocks noChangeAspect="1"/>
          </p:cNvSpPr>
          <p:nvPr/>
        </p:nvSpPr>
        <p:spPr>
          <a:xfrm>
            <a:off x="1022992" y="2263950"/>
            <a:ext cx="2330100" cy="23301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0" dist="889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/>
          </a:p>
        </p:txBody>
      </p:sp>
      <p:sp>
        <p:nvSpPr>
          <p:cNvPr id="6" name="Semicírculo 5">
            <a:extLst>
              <a:ext uri="{FF2B5EF4-FFF2-40B4-BE49-F238E27FC236}">
                <a16:creationId xmlns:a16="http://schemas.microsoft.com/office/drawing/2014/main" id="{60204134-BF1D-C578-01D3-44D7276D20E8}"/>
              </a:ext>
            </a:extLst>
          </p:cNvPr>
          <p:cNvSpPr>
            <a:spLocks noChangeAspect="1"/>
          </p:cNvSpPr>
          <p:nvPr/>
        </p:nvSpPr>
        <p:spPr>
          <a:xfrm rot="5400000">
            <a:off x="623392" y="1864350"/>
            <a:ext cx="3129300" cy="3129300"/>
          </a:xfrm>
          <a:prstGeom prst="blockArc">
            <a:avLst>
              <a:gd name="adj1" fmla="val 10800000"/>
              <a:gd name="adj2" fmla="val 36931"/>
              <a:gd name="adj3" fmla="val 255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>
              <a:solidFill>
                <a:schemeClr val="tx1"/>
              </a:solidFill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5C3E574C-3D7B-17CA-D18D-2F5A24C1D0B3}"/>
              </a:ext>
            </a:extLst>
          </p:cNvPr>
          <p:cNvSpPr txBox="1"/>
          <p:nvPr/>
        </p:nvSpPr>
        <p:spPr>
          <a:xfrm>
            <a:off x="1211560" y="3050958"/>
            <a:ext cx="196471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spc="225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 NATUREZA E OBJETIVO: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BC240EB-E138-DF18-62AA-FCDB143BBC9C}"/>
              </a:ext>
            </a:extLst>
          </p:cNvPr>
          <p:cNvCxnSpPr>
            <a:cxnSpLocks/>
          </p:cNvCxnSpPr>
          <p:nvPr/>
        </p:nvCxnSpPr>
        <p:spPr>
          <a:xfrm>
            <a:off x="1379965" y="3789040"/>
            <a:ext cx="1627909" cy="0"/>
          </a:xfrm>
          <a:prstGeom prst="line">
            <a:avLst/>
          </a:prstGeom>
          <a:ln w="539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9941F9-66A2-4EE0-0EC4-663368CBCAE3}"/>
              </a:ext>
            </a:extLst>
          </p:cNvPr>
          <p:cNvSpPr txBox="1"/>
          <p:nvPr/>
        </p:nvSpPr>
        <p:spPr>
          <a:xfrm>
            <a:off x="3866093" y="2090172"/>
            <a:ext cx="75969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rebuchet MS" panose="020B0603020202020204" pitchFamily="34" charset="0"/>
              </a:rPr>
              <a:t>Órgão colegiado permanente, do sistema descentralizado e participativo da Política da Pessoa Idosa do Município de Florianópolis: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Trebuchet MS" panose="020B0603020202020204" pitchFamily="34" charset="0"/>
              </a:rPr>
              <a:t>Tem caráter </a:t>
            </a:r>
            <a:r>
              <a:rPr lang="pt-BR" sz="2400" b="1" dirty="0">
                <a:latin typeface="Trebuchet MS" panose="020B0603020202020204" pitchFamily="34" charset="0"/>
              </a:rPr>
              <a:t>deliberativo</a:t>
            </a:r>
            <a:r>
              <a:rPr lang="pt-BR" sz="2400" dirty="0">
                <a:latin typeface="Trebuchet MS" panose="020B0603020202020204" pitchFamily="34" charset="0"/>
              </a:rPr>
              <a:t>, </a:t>
            </a:r>
            <a:r>
              <a:rPr lang="pt-BR" sz="2400" b="1" dirty="0">
                <a:latin typeface="Trebuchet MS" panose="020B0603020202020204" pitchFamily="34" charset="0"/>
              </a:rPr>
              <a:t>Normativo</a:t>
            </a:r>
            <a:r>
              <a:rPr lang="pt-BR" sz="2400" dirty="0">
                <a:latin typeface="Trebuchet MS" panose="020B0603020202020204" pitchFamily="34" charset="0"/>
              </a:rPr>
              <a:t>, F</a:t>
            </a:r>
            <a:r>
              <a:rPr lang="pt-BR" sz="2400" b="1" dirty="0">
                <a:latin typeface="Trebuchet MS" panose="020B0603020202020204" pitchFamily="34" charset="0"/>
              </a:rPr>
              <a:t>iscalizador</a:t>
            </a:r>
            <a:r>
              <a:rPr lang="pt-BR" sz="2400" dirty="0">
                <a:latin typeface="Trebuchet MS" panose="020B0603020202020204" pitchFamily="34" charset="0"/>
              </a:rPr>
              <a:t> e C</a:t>
            </a:r>
            <a:r>
              <a:rPr lang="pt-BR" sz="2400" b="1" dirty="0">
                <a:latin typeface="Trebuchet MS" panose="020B0603020202020204" pitchFamily="34" charset="0"/>
              </a:rPr>
              <a:t>onsultivo</a:t>
            </a:r>
            <a:r>
              <a:rPr lang="pt-BR" sz="2400" dirty="0">
                <a:latin typeface="Trebuchet MS" panose="020B0603020202020204" pitchFamily="34" charset="0"/>
              </a:rPr>
              <a:t>, de composição paritária entre o governo e sociedade civil.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Trebuchet MS" panose="020B0603020202020204" pitchFamily="34" charset="0"/>
              </a:rPr>
              <a:t>Observado o disposto no Art. VI da Lei 8.842/94 (Política Nacional da Pessoa Idosa).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EE87C73-D725-3E64-4763-C39E3D7E317C}"/>
              </a:ext>
            </a:extLst>
          </p:cNvPr>
          <p:cNvSpPr txBox="1"/>
          <p:nvPr/>
        </p:nvSpPr>
        <p:spPr>
          <a:xfrm>
            <a:off x="3866093" y="116632"/>
            <a:ext cx="590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latin typeface="Trebuchet MS" panose="020B0603020202020204" pitchFamily="34" charset="0"/>
              </a:rPr>
              <a:t>COMO FUNCIONA O CMI?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B223365-1DF3-3FC7-DC14-7E54BF138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903" y="5198101"/>
            <a:ext cx="1377884" cy="1291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560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Agrupar 51">
            <a:extLst>
              <a:ext uri="{FF2B5EF4-FFF2-40B4-BE49-F238E27FC236}">
                <a16:creationId xmlns:a16="http://schemas.microsoft.com/office/drawing/2014/main" id="{98AE9D05-E70C-78FB-97A4-A7A4B0A20C3A}"/>
              </a:ext>
            </a:extLst>
          </p:cNvPr>
          <p:cNvGrpSpPr/>
          <p:nvPr/>
        </p:nvGrpSpPr>
        <p:grpSpPr>
          <a:xfrm>
            <a:off x="4139226" y="5015472"/>
            <a:ext cx="6480000" cy="830996"/>
            <a:chOff x="4152600" y="5506588"/>
            <a:chExt cx="7086049" cy="1107995"/>
          </a:xfrm>
        </p:grpSpPr>
        <p:sp>
          <p:nvSpPr>
            <p:cNvPr id="34" name="Seta: Pentágono 33">
              <a:extLst>
                <a:ext uri="{FF2B5EF4-FFF2-40B4-BE49-F238E27FC236}">
                  <a16:creationId xmlns:a16="http://schemas.microsoft.com/office/drawing/2014/main" id="{8FF0163A-2902-B7D2-12C0-862F3FB65B2A}"/>
                </a:ext>
              </a:extLst>
            </p:cNvPr>
            <p:cNvSpPr/>
            <p:nvPr/>
          </p:nvSpPr>
          <p:spPr>
            <a:xfrm>
              <a:off x="4152600" y="5508000"/>
              <a:ext cx="6572000" cy="1105200"/>
            </a:xfrm>
            <a:prstGeom prst="homePlate">
              <a:avLst>
                <a:gd name="adj" fmla="val 46154"/>
              </a:avLst>
            </a:prstGeom>
            <a:gradFill>
              <a:gsLst>
                <a:gs pos="0">
                  <a:srgbClr val="176B53"/>
                </a:gs>
                <a:gs pos="100000">
                  <a:srgbClr val="22B08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F2D602D3-A6B7-3222-D71C-9A527FF011FA}"/>
                </a:ext>
              </a:extLst>
            </p:cNvPr>
            <p:cNvSpPr txBox="1"/>
            <p:nvPr/>
          </p:nvSpPr>
          <p:spPr>
            <a:xfrm>
              <a:off x="4674647" y="5506588"/>
              <a:ext cx="6564002" cy="1107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pt-BR" sz="2400" kern="100" dirty="0">
                  <a:latin typeface="Calibri" panose="020F0502020204030204" pitchFamily="34" charset="0"/>
                  <a:ea typeface="DengXian" panose="02010600030101010101" pitchFamily="2" charset="-122"/>
                </a:rPr>
                <a:t>ATENDIMENTO ÀS NECESSIDADES DA POPULAÇÃO IDOSA</a:t>
              </a:r>
              <a:r>
                <a:rPr lang="pt-BR" sz="2400" dirty="0"/>
                <a:t>;</a:t>
              </a:r>
            </a:p>
          </p:txBody>
        </p:sp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E3C4A08B-DF85-860E-C2E8-01F28D17DA4D}"/>
              </a:ext>
            </a:extLst>
          </p:cNvPr>
          <p:cNvGrpSpPr/>
          <p:nvPr/>
        </p:nvGrpSpPr>
        <p:grpSpPr>
          <a:xfrm>
            <a:off x="5229937" y="3013269"/>
            <a:ext cx="6480000" cy="828900"/>
            <a:chOff x="5437788" y="2912400"/>
            <a:chExt cx="6572000" cy="1105200"/>
          </a:xfrm>
        </p:grpSpPr>
        <p:sp>
          <p:nvSpPr>
            <p:cNvPr id="40" name="Seta: Pentágono 39">
              <a:extLst>
                <a:ext uri="{FF2B5EF4-FFF2-40B4-BE49-F238E27FC236}">
                  <a16:creationId xmlns:a16="http://schemas.microsoft.com/office/drawing/2014/main" id="{2E3CF4EB-8D6B-C815-569F-9F6E8DD73BB5}"/>
                </a:ext>
              </a:extLst>
            </p:cNvPr>
            <p:cNvSpPr/>
            <p:nvPr/>
          </p:nvSpPr>
          <p:spPr>
            <a:xfrm>
              <a:off x="5437788" y="2912400"/>
              <a:ext cx="6572000" cy="1105200"/>
            </a:xfrm>
            <a:prstGeom prst="homePlate">
              <a:avLst>
                <a:gd name="adj" fmla="val 46154"/>
              </a:avLst>
            </a:prstGeom>
            <a:gradFill>
              <a:gsLst>
                <a:gs pos="0">
                  <a:srgbClr val="0069AC"/>
                </a:gs>
                <a:gs pos="100000">
                  <a:srgbClr val="00B0F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9369BD4B-040F-47E9-49E4-20B8A706D9B8}"/>
                </a:ext>
              </a:extLst>
            </p:cNvPr>
            <p:cNvSpPr txBox="1"/>
            <p:nvPr/>
          </p:nvSpPr>
          <p:spPr>
            <a:xfrm>
              <a:off x="6071022" y="3169848"/>
              <a:ext cx="492759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Trebuchet MS" panose="020B0603020202020204" pitchFamily="34" charset="0"/>
                </a:defRPr>
              </a:lvl1pPr>
            </a:lstStyle>
            <a:p>
              <a:r>
                <a:rPr lang="pt-BR" sz="2400" kern="100" dirty="0">
                  <a:latin typeface="Calibri" panose="020F0502020204030204" pitchFamily="34" charset="0"/>
                  <a:ea typeface="DengXian" panose="02010600030101010101" pitchFamily="2" charset="-122"/>
                </a:rPr>
                <a:t>SEGURANÇA JURÍDICA</a:t>
              </a:r>
              <a:endParaRPr lang="pt-BR" sz="2400" dirty="0"/>
            </a:p>
          </p:txBody>
        </p:sp>
      </p:grpSp>
      <p:sp>
        <p:nvSpPr>
          <p:cNvPr id="6" name="Semicírculo 5">
            <a:extLst>
              <a:ext uri="{FF2B5EF4-FFF2-40B4-BE49-F238E27FC236}">
                <a16:creationId xmlns:a16="http://schemas.microsoft.com/office/drawing/2014/main" id="{60204134-BF1D-C578-01D3-44D7276D20E8}"/>
              </a:ext>
            </a:extLst>
          </p:cNvPr>
          <p:cNvSpPr>
            <a:spLocks noChangeAspect="1"/>
          </p:cNvSpPr>
          <p:nvPr/>
        </p:nvSpPr>
        <p:spPr>
          <a:xfrm rot="5400000">
            <a:off x="500997" y="1423720"/>
            <a:ext cx="4006800" cy="4006800"/>
          </a:xfrm>
          <a:prstGeom prst="blockArc">
            <a:avLst>
              <a:gd name="adj1" fmla="val 10800000"/>
              <a:gd name="adj2" fmla="val 2834"/>
              <a:gd name="adj3" fmla="val 256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dirty="0">
              <a:solidFill>
                <a:schemeClr val="tx1"/>
              </a:solidFill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ACF4332-8F05-FD26-C24C-0AFDCA660A5D}"/>
              </a:ext>
            </a:extLst>
          </p:cNvPr>
          <p:cNvGrpSpPr/>
          <p:nvPr/>
        </p:nvGrpSpPr>
        <p:grpSpPr>
          <a:xfrm>
            <a:off x="4286254" y="3268938"/>
            <a:ext cx="302400" cy="302400"/>
            <a:chOff x="8934450" y="3114675"/>
            <a:chExt cx="403200" cy="4032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E2A3C349-63B8-D6EA-9157-80AB602E7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4450" y="3114675"/>
              <a:ext cx="403200" cy="40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120B79F5-E8AE-270B-D874-C18DCAF80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5850" y="3156075"/>
              <a:ext cx="320400" cy="320400"/>
            </a:xfrm>
            <a:prstGeom prst="ellipse">
              <a:avLst/>
            </a:prstGeom>
            <a:gradFill>
              <a:gsLst>
                <a:gs pos="0">
                  <a:srgbClr val="0069AC"/>
                </a:gs>
                <a:gs pos="100000">
                  <a:srgbClr val="00B0F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9636327-40CF-7362-5EA9-7CC8B8203F81}"/>
              </a:ext>
            </a:extLst>
          </p:cNvPr>
          <p:cNvGrpSpPr/>
          <p:nvPr/>
        </p:nvGrpSpPr>
        <p:grpSpPr>
          <a:xfrm>
            <a:off x="2535724" y="5232817"/>
            <a:ext cx="302400" cy="302400"/>
            <a:chOff x="8934450" y="3114675"/>
            <a:chExt cx="403200" cy="40320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D192F00-2478-8982-2E59-CB13A935EB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4450" y="3114675"/>
              <a:ext cx="403200" cy="40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01D51A4-4831-FAF6-F13A-2CD2CC9F7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5850" y="3156075"/>
              <a:ext cx="320400" cy="320400"/>
            </a:xfrm>
            <a:prstGeom prst="ellipse">
              <a:avLst/>
            </a:prstGeom>
            <a:gradFill>
              <a:gsLst>
                <a:gs pos="0">
                  <a:srgbClr val="176B53"/>
                </a:gs>
                <a:gs pos="100000">
                  <a:srgbClr val="22B08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808BB02-8427-B62B-DC6C-995D4F6BFD5B}"/>
              </a:ext>
            </a:extLst>
          </p:cNvPr>
          <p:cNvGrpSpPr/>
          <p:nvPr/>
        </p:nvGrpSpPr>
        <p:grpSpPr>
          <a:xfrm>
            <a:off x="2535724" y="1351059"/>
            <a:ext cx="302400" cy="302400"/>
            <a:chOff x="8934450" y="3114675"/>
            <a:chExt cx="403200" cy="403200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65201731-BD11-F65D-19AC-F4C8F065ED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34450" y="3114675"/>
              <a:ext cx="403200" cy="403200"/>
            </a:xfrm>
            <a:prstGeom prst="ellipse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B984E7C-875C-99CE-D523-375609DBCB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5850" y="3156075"/>
              <a:ext cx="320400" cy="320400"/>
            </a:xfrm>
            <a:prstGeom prst="ellipse">
              <a:avLst/>
            </a:prstGeom>
            <a:gradFill>
              <a:gsLst>
                <a:gs pos="0">
                  <a:srgbClr val="FE410D"/>
                </a:gs>
                <a:gs pos="100000">
                  <a:srgbClr val="FEAA1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1D491916-048D-8135-EA0C-FC1096F23DD0}"/>
              </a:ext>
            </a:extLst>
          </p:cNvPr>
          <p:cNvGrpSpPr/>
          <p:nvPr/>
        </p:nvGrpSpPr>
        <p:grpSpPr>
          <a:xfrm>
            <a:off x="4802885" y="3013399"/>
            <a:ext cx="972000" cy="828900"/>
            <a:chOff x="4748388" y="2912573"/>
            <a:chExt cx="1296000" cy="1105200"/>
          </a:xfrm>
        </p:grpSpPr>
        <p:sp>
          <p:nvSpPr>
            <p:cNvPr id="41" name="Hexágono 40">
              <a:extLst>
                <a:ext uri="{FF2B5EF4-FFF2-40B4-BE49-F238E27FC236}">
                  <a16:creationId xmlns:a16="http://schemas.microsoft.com/office/drawing/2014/main" id="{86F78005-6CC2-E050-767F-DCCFB6F8AE52}"/>
                </a:ext>
              </a:extLst>
            </p:cNvPr>
            <p:cNvSpPr>
              <a:spLocks/>
            </p:cNvSpPr>
            <p:nvPr/>
          </p:nvSpPr>
          <p:spPr>
            <a:xfrm>
              <a:off x="4748388" y="2912573"/>
              <a:ext cx="1296000" cy="1105200"/>
            </a:xfrm>
            <a:prstGeom prst="hexagon">
              <a:avLst/>
            </a:prstGeom>
            <a:gradFill>
              <a:gsLst>
                <a:gs pos="0">
                  <a:srgbClr val="0069AC"/>
                </a:gs>
                <a:gs pos="100000">
                  <a:srgbClr val="00B0FE"/>
                </a:gs>
              </a:gsLst>
              <a:lin ang="0" scaled="1"/>
            </a:gra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CBC34DD3-2698-8FF2-F578-FA299D7D2E3E}"/>
                </a:ext>
              </a:extLst>
            </p:cNvPr>
            <p:cNvSpPr txBox="1"/>
            <p:nvPr/>
          </p:nvSpPr>
          <p:spPr>
            <a:xfrm>
              <a:off x="4907567" y="3049676"/>
              <a:ext cx="97764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latin typeface="Trebuchet MS" panose="020B0603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CD41577-8960-FD62-6705-7FD25E7C5905}"/>
              </a:ext>
            </a:extLst>
          </p:cNvPr>
          <p:cNvGrpSpPr/>
          <p:nvPr/>
        </p:nvGrpSpPr>
        <p:grpSpPr>
          <a:xfrm>
            <a:off x="3597466" y="5016661"/>
            <a:ext cx="972000" cy="828900"/>
            <a:chOff x="3463200" y="5508173"/>
            <a:chExt cx="1296000" cy="1105200"/>
          </a:xfrm>
        </p:grpSpPr>
        <p:sp>
          <p:nvSpPr>
            <p:cNvPr id="35" name="Hexágono 34">
              <a:extLst>
                <a:ext uri="{FF2B5EF4-FFF2-40B4-BE49-F238E27FC236}">
                  <a16:creationId xmlns:a16="http://schemas.microsoft.com/office/drawing/2014/main" id="{FC5B2612-7384-8763-1A3F-FF6EBA024FE0}"/>
                </a:ext>
              </a:extLst>
            </p:cNvPr>
            <p:cNvSpPr>
              <a:spLocks/>
            </p:cNvSpPr>
            <p:nvPr/>
          </p:nvSpPr>
          <p:spPr>
            <a:xfrm>
              <a:off x="3463200" y="5508173"/>
              <a:ext cx="1296000" cy="1105200"/>
            </a:xfrm>
            <a:prstGeom prst="hexagon">
              <a:avLst/>
            </a:prstGeom>
            <a:gradFill>
              <a:gsLst>
                <a:gs pos="0">
                  <a:srgbClr val="176B53"/>
                </a:gs>
                <a:gs pos="100000">
                  <a:srgbClr val="22B089"/>
                </a:gs>
              </a:gsLst>
              <a:lin ang="0" scaled="1"/>
            </a:gra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AE251BE2-1C1D-930B-96EC-5911CCFB25F4}"/>
                </a:ext>
              </a:extLst>
            </p:cNvPr>
            <p:cNvSpPr txBox="1"/>
            <p:nvPr/>
          </p:nvSpPr>
          <p:spPr>
            <a:xfrm>
              <a:off x="3622379" y="5645276"/>
              <a:ext cx="977645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latin typeface="Trebuchet MS" panose="020B0603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03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CE4D7CD-0881-3B8C-A36F-9DC2D5681F33}"/>
              </a:ext>
            </a:extLst>
          </p:cNvPr>
          <p:cNvGrpSpPr/>
          <p:nvPr/>
        </p:nvGrpSpPr>
        <p:grpSpPr>
          <a:xfrm>
            <a:off x="3964898" y="935622"/>
            <a:ext cx="6480000" cy="828901"/>
            <a:chOff x="4308792" y="1094851"/>
            <a:chExt cx="5400000" cy="828901"/>
          </a:xfrm>
        </p:grpSpPr>
        <p:sp>
          <p:nvSpPr>
            <p:cNvPr id="27" name="Seta: Pentágono 26">
              <a:extLst>
                <a:ext uri="{FF2B5EF4-FFF2-40B4-BE49-F238E27FC236}">
                  <a16:creationId xmlns:a16="http://schemas.microsoft.com/office/drawing/2014/main" id="{4D69F4F2-2241-BA56-DB81-E35DA51CC5F6}"/>
                </a:ext>
              </a:extLst>
            </p:cNvPr>
            <p:cNvSpPr/>
            <p:nvPr/>
          </p:nvSpPr>
          <p:spPr>
            <a:xfrm>
              <a:off x="4308792" y="1094851"/>
              <a:ext cx="5400000" cy="828901"/>
            </a:xfrm>
            <a:prstGeom prst="homePlate">
              <a:avLst>
                <a:gd name="adj" fmla="val 46154"/>
              </a:avLst>
            </a:prstGeom>
            <a:gradFill>
              <a:gsLst>
                <a:gs pos="0">
                  <a:srgbClr val="FE410D"/>
                </a:gs>
                <a:gs pos="100000">
                  <a:srgbClr val="FEAA1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BD896465-3CCD-0672-A181-29685F1224C6}"/>
                </a:ext>
              </a:extLst>
            </p:cNvPr>
            <p:cNvSpPr txBox="1"/>
            <p:nvPr/>
          </p:nvSpPr>
          <p:spPr>
            <a:xfrm>
              <a:off x="4780556" y="1293634"/>
              <a:ext cx="40994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RECEITAS</a:t>
              </a:r>
            </a:p>
          </p:txBody>
        </p:sp>
      </p:grp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20ACA377-BD4F-DFE4-C394-582D358BAE67}"/>
              </a:ext>
            </a:extLst>
          </p:cNvPr>
          <p:cNvGrpSpPr/>
          <p:nvPr/>
        </p:nvGrpSpPr>
        <p:grpSpPr>
          <a:xfrm>
            <a:off x="704811" y="1719306"/>
            <a:ext cx="3384000" cy="3384000"/>
            <a:chOff x="704811" y="1719306"/>
            <a:chExt cx="3384000" cy="33840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A5F00A8-C90E-AA5F-86EF-640BC6FD96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4811" y="1719306"/>
              <a:ext cx="3384000" cy="3384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C3E574C-3D7B-17CA-D18D-2F5A24C1D0B3}"/>
                </a:ext>
              </a:extLst>
            </p:cNvPr>
            <p:cNvSpPr txBox="1"/>
            <p:nvPr/>
          </p:nvSpPr>
          <p:spPr>
            <a:xfrm>
              <a:off x="853245" y="2879424"/>
              <a:ext cx="308713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spc="225" dirty="0">
                  <a:solidFill>
                    <a:schemeClr val="bg1">
                      <a:lumMod val="75000"/>
                    </a:schemeClr>
                  </a:solidFill>
                  <a:latin typeface="Trebuchet MS" panose="020B0603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PILARES ESTRATÉGICOS</a:t>
              </a: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0BC240EB-E138-DF18-62AA-FCDB143BBC9C}"/>
                </a:ext>
              </a:extLst>
            </p:cNvPr>
            <p:cNvCxnSpPr>
              <a:cxnSpLocks/>
            </p:cNvCxnSpPr>
            <p:nvPr/>
          </p:nvCxnSpPr>
          <p:spPr>
            <a:xfrm>
              <a:off x="1135834" y="3881955"/>
              <a:ext cx="2775294" cy="0"/>
            </a:xfrm>
            <a:prstGeom prst="line">
              <a:avLst/>
            </a:prstGeom>
            <a:ln w="539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8F9F56B4-0983-20CD-0465-1F89CFE1AA71}"/>
              </a:ext>
            </a:extLst>
          </p:cNvPr>
          <p:cNvGrpSpPr/>
          <p:nvPr/>
        </p:nvGrpSpPr>
        <p:grpSpPr>
          <a:xfrm>
            <a:off x="3447850" y="935751"/>
            <a:ext cx="972000" cy="828900"/>
            <a:chOff x="3400200" y="316973"/>
            <a:chExt cx="1296000" cy="1105200"/>
          </a:xfrm>
        </p:grpSpPr>
        <p:sp>
          <p:nvSpPr>
            <p:cNvPr id="28" name="Hexágono 27">
              <a:extLst>
                <a:ext uri="{FF2B5EF4-FFF2-40B4-BE49-F238E27FC236}">
                  <a16:creationId xmlns:a16="http://schemas.microsoft.com/office/drawing/2014/main" id="{41EAF3FB-EEC3-DDFE-4A6D-0200DD0CEC97}"/>
                </a:ext>
              </a:extLst>
            </p:cNvPr>
            <p:cNvSpPr>
              <a:spLocks/>
            </p:cNvSpPr>
            <p:nvPr/>
          </p:nvSpPr>
          <p:spPr>
            <a:xfrm>
              <a:off x="3400200" y="316973"/>
              <a:ext cx="1296000" cy="1105200"/>
            </a:xfrm>
            <a:prstGeom prst="hexagon">
              <a:avLst/>
            </a:prstGeom>
            <a:gradFill>
              <a:gsLst>
                <a:gs pos="0">
                  <a:srgbClr val="FE410D"/>
                </a:gs>
                <a:gs pos="100000">
                  <a:srgbClr val="FEAA13"/>
                </a:gs>
              </a:gsLst>
              <a:lin ang="0" scaled="1"/>
            </a:gra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9FC9B81D-B904-4CB3-ABA5-CC9475EE19E6}"/>
                </a:ext>
              </a:extLst>
            </p:cNvPr>
            <p:cNvSpPr txBox="1"/>
            <p:nvPr/>
          </p:nvSpPr>
          <p:spPr>
            <a:xfrm>
              <a:off x="3559379" y="454076"/>
              <a:ext cx="977645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600" b="1" dirty="0">
                  <a:solidFill>
                    <a:schemeClr val="bg1"/>
                  </a:solidFill>
                  <a:latin typeface="Trebuchet MS" panose="020B060302020202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01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73FA6296-C901-6237-D8F1-9180D9DD1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4CC4B1BC-C442-B551-EBBC-19D17D5FA9E0}"/>
              </a:ext>
            </a:extLst>
          </p:cNvPr>
          <p:cNvSpPr txBox="1"/>
          <p:nvPr/>
        </p:nvSpPr>
        <p:spPr>
          <a:xfrm>
            <a:off x="461530" y="120677"/>
            <a:ext cx="10103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4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O Conselho da Pessoa Idosa, </a:t>
            </a:r>
            <a:r>
              <a:rPr lang="pt-BR" sz="2400" b="1" kern="100" dirty="0">
                <a:latin typeface="Calibri" panose="020F0502020204030204" pitchFamily="34" charset="0"/>
                <a:ea typeface="DengXian" panose="02010600030101010101" pitchFamily="2" charset="-122"/>
              </a:rPr>
              <a:t>atualmente, como </a:t>
            </a:r>
            <a:r>
              <a:rPr lang="pt-BR" sz="24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estratégia, busca apoiar-se em 3 pilares: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5FB663-30BF-83F4-4444-FFC2B6687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9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0321E-1F9C-E9F8-AB5B-C4355C30F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33D2E79-13CC-AE97-B12E-E4F569D8B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38A2C86-EED4-D89F-682A-9AB8D16E36CE}"/>
              </a:ext>
            </a:extLst>
          </p:cNvPr>
          <p:cNvGrpSpPr/>
          <p:nvPr/>
        </p:nvGrpSpPr>
        <p:grpSpPr>
          <a:xfrm>
            <a:off x="282892" y="1084136"/>
            <a:ext cx="6997048" cy="829029"/>
            <a:chOff x="487833" y="709379"/>
            <a:chExt cx="6997048" cy="829029"/>
          </a:xfrm>
        </p:grpSpPr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1309DFF0-93AA-C50A-27D5-0517D1420E25}"/>
                </a:ext>
              </a:extLst>
            </p:cNvPr>
            <p:cNvGrpSpPr/>
            <p:nvPr/>
          </p:nvGrpSpPr>
          <p:grpSpPr>
            <a:xfrm>
              <a:off x="1004881" y="709379"/>
              <a:ext cx="6480000" cy="828901"/>
              <a:chOff x="4308792" y="1094851"/>
              <a:chExt cx="5400000" cy="828901"/>
            </a:xfrm>
          </p:grpSpPr>
          <p:sp>
            <p:nvSpPr>
              <p:cNvPr id="5" name="Seta: Pentágono 4">
                <a:extLst>
                  <a:ext uri="{FF2B5EF4-FFF2-40B4-BE49-F238E27FC236}">
                    <a16:creationId xmlns:a16="http://schemas.microsoft.com/office/drawing/2014/main" id="{3C34DB81-81C3-F48A-0102-E732D7887B5E}"/>
                  </a:ext>
                </a:extLst>
              </p:cNvPr>
              <p:cNvSpPr/>
              <p:nvPr/>
            </p:nvSpPr>
            <p:spPr>
              <a:xfrm>
                <a:off x="4308792" y="1094851"/>
                <a:ext cx="5400000" cy="828901"/>
              </a:xfrm>
              <a:prstGeom prst="homePlate">
                <a:avLst>
                  <a:gd name="adj" fmla="val 46154"/>
                </a:avLst>
              </a:prstGeom>
              <a:gradFill>
                <a:gsLst>
                  <a:gs pos="0">
                    <a:srgbClr val="FE410D"/>
                  </a:gs>
                  <a:gs pos="100000">
                    <a:srgbClr val="FEAA13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FE950066-166F-E4EA-10FA-59621D315909}"/>
                  </a:ext>
                </a:extLst>
              </p:cNvPr>
              <p:cNvSpPr txBox="1"/>
              <p:nvPr/>
            </p:nvSpPr>
            <p:spPr>
              <a:xfrm>
                <a:off x="4780556" y="1293634"/>
                <a:ext cx="409946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400" b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RECEITAS</a:t>
                </a:r>
              </a:p>
            </p:txBody>
          </p:sp>
        </p:grpSp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976CD146-09EA-5638-2D0A-EE9087522B82}"/>
                </a:ext>
              </a:extLst>
            </p:cNvPr>
            <p:cNvGrpSpPr/>
            <p:nvPr/>
          </p:nvGrpSpPr>
          <p:grpSpPr>
            <a:xfrm>
              <a:off x="487833" y="709508"/>
              <a:ext cx="972000" cy="828900"/>
              <a:chOff x="3400200" y="316973"/>
              <a:chExt cx="1296000" cy="1105200"/>
            </a:xfrm>
          </p:grpSpPr>
          <p:sp>
            <p:nvSpPr>
              <p:cNvPr id="8" name="Hexágono 7">
                <a:extLst>
                  <a:ext uri="{FF2B5EF4-FFF2-40B4-BE49-F238E27FC236}">
                    <a16:creationId xmlns:a16="http://schemas.microsoft.com/office/drawing/2014/main" id="{FFD22DAB-406B-E79A-B00F-3D00ED89D6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00200" y="316973"/>
                <a:ext cx="1296000" cy="1105200"/>
              </a:xfrm>
              <a:prstGeom prst="hexagon">
                <a:avLst/>
              </a:prstGeom>
              <a:gradFill>
                <a:gsLst>
                  <a:gs pos="0">
                    <a:srgbClr val="FE410D"/>
                  </a:gs>
                  <a:gs pos="100000">
                    <a:srgbClr val="FEAA13"/>
                  </a:gs>
                </a:gsLst>
                <a:lin ang="0" scaled="1"/>
              </a:gradFill>
              <a:ln>
                <a:noFill/>
              </a:ln>
              <a:effectLst>
                <a:outerShdw blurRad="889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59CF06BB-5426-F802-B7CC-AC82ACC432B3}"/>
                  </a:ext>
                </a:extLst>
              </p:cNvPr>
              <p:cNvSpPr txBox="1"/>
              <p:nvPr/>
            </p:nvSpPr>
            <p:spPr>
              <a:xfrm>
                <a:off x="3559379" y="454076"/>
                <a:ext cx="977645" cy="861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600" b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9B180FB-6B4C-1921-4EEC-2CAA09092647}"/>
              </a:ext>
            </a:extLst>
          </p:cNvPr>
          <p:cNvSpPr txBox="1"/>
          <p:nvPr/>
        </p:nvSpPr>
        <p:spPr>
          <a:xfrm>
            <a:off x="251459" y="1955392"/>
            <a:ext cx="11689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+mj-lt"/>
              <a:buAutoNum type="alphaLcParenR"/>
            </a:pPr>
            <a:r>
              <a:rPr lang="pt-BR" sz="2400" b="1" kern="100" dirty="0">
                <a:latin typeface="Calibri" panose="020F0502020204030204" pitchFamily="34" charset="0"/>
                <a:ea typeface="DengXian" panose="02010600030101010101" pitchFamily="2" charset="-122"/>
              </a:rPr>
              <a:t>Campanhas com o FloripAmanhã, para doações via Imposto de Renda, outras fontes. </a:t>
            </a:r>
            <a:endParaRPr lang="pt-BR" sz="2400" kern="1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EACD56C-5943-BE36-C5E5-2DCD2EF9DE2E}"/>
              </a:ext>
            </a:extLst>
          </p:cNvPr>
          <p:cNvGrpSpPr/>
          <p:nvPr/>
        </p:nvGrpSpPr>
        <p:grpSpPr>
          <a:xfrm>
            <a:off x="1846708" y="2518394"/>
            <a:ext cx="6907052" cy="829030"/>
            <a:chOff x="487833" y="1836386"/>
            <a:chExt cx="6907052" cy="829030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7EAB75CF-D6C2-A88F-83B5-A2E057CAB284}"/>
                </a:ext>
              </a:extLst>
            </p:cNvPr>
            <p:cNvGrpSpPr/>
            <p:nvPr/>
          </p:nvGrpSpPr>
          <p:grpSpPr>
            <a:xfrm>
              <a:off x="914885" y="1836386"/>
              <a:ext cx="6480000" cy="828900"/>
              <a:chOff x="914885" y="1836386"/>
              <a:chExt cx="6480000" cy="828900"/>
            </a:xfrm>
          </p:grpSpPr>
          <p:sp>
            <p:nvSpPr>
              <p:cNvPr id="13" name="Seta: Pentágono 12">
                <a:extLst>
                  <a:ext uri="{FF2B5EF4-FFF2-40B4-BE49-F238E27FC236}">
                    <a16:creationId xmlns:a16="http://schemas.microsoft.com/office/drawing/2014/main" id="{41919B81-0807-A892-C29C-6D22FB3BFAD4}"/>
                  </a:ext>
                </a:extLst>
              </p:cNvPr>
              <p:cNvSpPr/>
              <p:nvPr/>
            </p:nvSpPr>
            <p:spPr>
              <a:xfrm>
                <a:off x="914885" y="1836386"/>
                <a:ext cx="6480000" cy="828900"/>
              </a:xfrm>
              <a:prstGeom prst="homePlate">
                <a:avLst>
                  <a:gd name="adj" fmla="val 46154"/>
                </a:avLst>
              </a:prstGeom>
              <a:gradFill>
                <a:gsLst>
                  <a:gs pos="0">
                    <a:srgbClr val="0069AC"/>
                  </a:gs>
                  <a:gs pos="100000">
                    <a:srgbClr val="00B0FE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0976DCB-4A0F-E92B-3D1B-5BF4D95ABB9A}"/>
                  </a:ext>
                </a:extLst>
              </p:cNvPr>
              <p:cNvSpPr txBox="1"/>
              <p:nvPr/>
            </p:nvSpPr>
            <p:spPr>
              <a:xfrm>
                <a:off x="1539254" y="2029472"/>
                <a:ext cx="48586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>
                  <a:defRPr sz="14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lvl1pPr>
              </a:lstStyle>
              <a:p>
                <a:r>
                  <a:rPr lang="pt-BR" sz="2400" kern="100" dirty="0">
                    <a:latin typeface="Calibri" panose="020F0502020204030204" pitchFamily="34" charset="0"/>
                    <a:ea typeface="DengXian" panose="02010600030101010101" pitchFamily="2" charset="-122"/>
                  </a:rPr>
                  <a:t>SEGURANÇA JURÍDICA</a:t>
                </a:r>
                <a:endParaRPr lang="pt-BR" sz="2400" dirty="0"/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3F870536-5B70-DDC6-4036-E634BEDEBADA}"/>
                </a:ext>
              </a:extLst>
            </p:cNvPr>
            <p:cNvGrpSpPr/>
            <p:nvPr/>
          </p:nvGrpSpPr>
          <p:grpSpPr>
            <a:xfrm>
              <a:off x="487833" y="1836516"/>
              <a:ext cx="972000" cy="828900"/>
              <a:chOff x="4748388" y="2912573"/>
              <a:chExt cx="1296000" cy="1105200"/>
            </a:xfrm>
          </p:grpSpPr>
          <p:sp>
            <p:nvSpPr>
              <p:cNvPr id="16" name="Hexágono 15">
                <a:extLst>
                  <a:ext uri="{FF2B5EF4-FFF2-40B4-BE49-F238E27FC236}">
                    <a16:creationId xmlns:a16="http://schemas.microsoft.com/office/drawing/2014/main" id="{3DF26D81-E680-E145-9ADA-376D4734E56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48388" y="2912573"/>
                <a:ext cx="1296000" cy="1105200"/>
              </a:xfrm>
              <a:prstGeom prst="hexagon">
                <a:avLst/>
              </a:prstGeom>
              <a:gradFill>
                <a:gsLst>
                  <a:gs pos="0">
                    <a:srgbClr val="0069AC"/>
                  </a:gs>
                  <a:gs pos="100000">
                    <a:srgbClr val="00B0FE"/>
                  </a:gs>
                </a:gsLst>
                <a:lin ang="0" scaled="1"/>
              </a:gradFill>
              <a:ln>
                <a:noFill/>
              </a:ln>
              <a:effectLst>
                <a:outerShdw blurRad="889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7CE1434F-7E7D-7279-7F48-48AC84C72126}"/>
                  </a:ext>
                </a:extLst>
              </p:cNvPr>
              <p:cNvSpPr txBox="1"/>
              <p:nvPr/>
            </p:nvSpPr>
            <p:spPr>
              <a:xfrm>
                <a:off x="4907567" y="3049676"/>
                <a:ext cx="977645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600" b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BAE558B-BD3F-697A-6077-A712483F7651}"/>
              </a:ext>
            </a:extLst>
          </p:cNvPr>
          <p:cNvSpPr txBox="1"/>
          <p:nvPr/>
        </p:nvSpPr>
        <p:spPr>
          <a:xfrm>
            <a:off x="2021092" y="3448761"/>
            <a:ext cx="7624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2pPr marL="800100" lvl="1" indent="-342900" algn="just">
              <a:buFont typeface="+mj-lt"/>
              <a:buAutoNum type="alphaLcParenR"/>
              <a:defRPr sz="2400" b="1" kern="100">
                <a:latin typeface="Calibri" panose="020F0502020204030204" pitchFamily="34" charset="0"/>
                <a:ea typeface="DengXian" panose="02010600030101010101" pitchFamily="2" charset="-122"/>
              </a:defRPr>
            </a:lvl2pPr>
          </a:lstStyle>
          <a:p>
            <a:pPr lvl="1"/>
            <a:r>
              <a:rPr lang="pt-BR" dirty="0"/>
              <a:t>Revisão de leis, resoluções, pareceres do TCE; 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503650D-4AC6-C619-8BF4-B324C38F03E9}"/>
              </a:ext>
            </a:extLst>
          </p:cNvPr>
          <p:cNvGrpSpPr/>
          <p:nvPr/>
        </p:nvGrpSpPr>
        <p:grpSpPr>
          <a:xfrm>
            <a:off x="396733" y="4028714"/>
            <a:ext cx="7551266" cy="830996"/>
            <a:chOff x="487833" y="3314127"/>
            <a:chExt cx="7551266" cy="830996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85F3AEDA-92DF-7E19-1305-FF87C1AEB209}"/>
                </a:ext>
              </a:extLst>
            </p:cNvPr>
            <p:cNvGrpSpPr/>
            <p:nvPr/>
          </p:nvGrpSpPr>
          <p:grpSpPr>
            <a:xfrm>
              <a:off x="1029592" y="3314127"/>
              <a:ext cx="7009507" cy="830996"/>
              <a:chOff x="4152600" y="5506588"/>
              <a:chExt cx="7086049" cy="1107995"/>
            </a:xfrm>
          </p:grpSpPr>
          <p:sp>
            <p:nvSpPr>
              <p:cNvPr id="21" name="Seta: Pentágono 20">
                <a:extLst>
                  <a:ext uri="{FF2B5EF4-FFF2-40B4-BE49-F238E27FC236}">
                    <a16:creationId xmlns:a16="http://schemas.microsoft.com/office/drawing/2014/main" id="{444961AE-6EA6-515B-0E7D-8ED65A0E379B}"/>
                  </a:ext>
                </a:extLst>
              </p:cNvPr>
              <p:cNvSpPr/>
              <p:nvPr/>
            </p:nvSpPr>
            <p:spPr>
              <a:xfrm>
                <a:off x="4152600" y="5508000"/>
                <a:ext cx="6572000" cy="1105200"/>
              </a:xfrm>
              <a:prstGeom prst="homePlate">
                <a:avLst>
                  <a:gd name="adj" fmla="val 46154"/>
                </a:avLst>
              </a:prstGeom>
              <a:gradFill>
                <a:gsLst>
                  <a:gs pos="0">
                    <a:srgbClr val="176B53"/>
                  </a:gs>
                  <a:gs pos="100000">
                    <a:srgbClr val="22B089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00AA116-1CB0-5786-42E7-2B99520AA736}"/>
                  </a:ext>
                </a:extLst>
              </p:cNvPr>
              <p:cNvSpPr txBox="1"/>
              <p:nvPr/>
            </p:nvSpPr>
            <p:spPr>
              <a:xfrm>
                <a:off x="4674647" y="5506588"/>
                <a:ext cx="6564002" cy="110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>
                  <a:defRPr sz="1400" b="1">
                    <a:solidFill>
                      <a:schemeClr val="bg1"/>
                    </a:solidFill>
                    <a:latin typeface="Trebuchet MS" panose="020B0603020202020204" pitchFamily="34" charset="0"/>
                  </a:defRPr>
                </a:lvl1pPr>
              </a:lstStyle>
              <a:p>
                <a:r>
                  <a:rPr lang="pt-BR" sz="2400" kern="100" dirty="0">
                    <a:latin typeface="Calibri" panose="020F0502020204030204" pitchFamily="34" charset="0"/>
                    <a:ea typeface="DengXian" panose="02010600030101010101" pitchFamily="2" charset="-122"/>
                  </a:rPr>
                  <a:t>ATENDIMENTO ÀS NECESSIDADES DA POPULAÇÃO IDOSA</a:t>
                </a:r>
                <a:r>
                  <a:rPr lang="pt-BR" sz="2400" dirty="0"/>
                  <a:t>;</a:t>
                </a:r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C80DA260-1D5F-45BC-76AE-CF30F1829828}"/>
                </a:ext>
              </a:extLst>
            </p:cNvPr>
            <p:cNvGrpSpPr/>
            <p:nvPr/>
          </p:nvGrpSpPr>
          <p:grpSpPr>
            <a:xfrm>
              <a:off x="487833" y="3315316"/>
              <a:ext cx="972000" cy="828900"/>
              <a:chOff x="3463200" y="5508173"/>
              <a:chExt cx="1296000" cy="1105200"/>
            </a:xfrm>
          </p:grpSpPr>
          <p:sp>
            <p:nvSpPr>
              <p:cNvPr id="24" name="Hexágono 23">
                <a:extLst>
                  <a:ext uri="{FF2B5EF4-FFF2-40B4-BE49-F238E27FC236}">
                    <a16:creationId xmlns:a16="http://schemas.microsoft.com/office/drawing/2014/main" id="{C77BD624-5D1E-6585-7368-943E2CFAD1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63200" y="5508173"/>
                <a:ext cx="1296000" cy="1105200"/>
              </a:xfrm>
              <a:prstGeom prst="hexagon">
                <a:avLst/>
              </a:prstGeom>
              <a:gradFill>
                <a:gsLst>
                  <a:gs pos="0">
                    <a:srgbClr val="176B53"/>
                  </a:gs>
                  <a:gs pos="100000">
                    <a:srgbClr val="22B089"/>
                  </a:gs>
                </a:gsLst>
                <a:lin ang="0" scaled="1"/>
              </a:gradFill>
              <a:ln>
                <a:noFill/>
              </a:ln>
              <a:effectLst>
                <a:outerShdw blurRad="88900" dist="1143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 dirty="0"/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4B888873-893F-BAE9-4701-817100682943}"/>
                  </a:ext>
                </a:extLst>
              </p:cNvPr>
              <p:cNvSpPr txBox="1"/>
              <p:nvPr/>
            </p:nvSpPr>
            <p:spPr>
              <a:xfrm>
                <a:off x="3622379" y="5645276"/>
                <a:ext cx="977645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600" b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03</a:t>
                </a:r>
              </a:p>
            </p:txBody>
          </p:sp>
        </p:grp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A23B2E6-E982-01FE-E5F6-9289ED94AF8B}"/>
              </a:ext>
            </a:extLst>
          </p:cNvPr>
          <p:cNvSpPr txBox="1"/>
          <p:nvPr/>
        </p:nvSpPr>
        <p:spPr>
          <a:xfrm>
            <a:off x="828270" y="5179261"/>
            <a:ext cx="105354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+mj-lt"/>
              <a:buAutoNum type="alphaLcParenR"/>
            </a:pPr>
            <a:r>
              <a:rPr lang="pt-BR" sz="2400" b="1" kern="100" dirty="0">
                <a:latin typeface="Calibri" panose="020F0502020204030204" pitchFamily="34" charset="0"/>
                <a:ea typeface="DengXian" panose="02010600030101010101" pitchFamily="2" charset="-122"/>
              </a:rPr>
              <a:t>Alinhamento com o PMAS – Plano Municipal de Assistência Social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pt-BR" sz="2400" b="1" kern="100" dirty="0">
                <a:latin typeface="Calibri" panose="020F0502020204030204" pitchFamily="34" charset="0"/>
                <a:ea typeface="DengXian" panose="02010600030101010101" pitchFamily="2" charset="-122"/>
              </a:rPr>
              <a:t>Revisão do diagnóstico EBAPI – Estratégia Amiga da Pessoa da Pessoa Idosa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pt-BR" sz="24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Estabelecer modelo de governança</a:t>
            </a:r>
            <a:endParaRPr lang="pt-BR" sz="2400" kern="1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0054EC-31AE-5347-0704-C48C915C47D8}"/>
              </a:ext>
            </a:extLst>
          </p:cNvPr>
          <p:cNvSpPr txBox="1"/>
          <p:nvPr/>
        </p:nvSpPr>
        <p:spPr>
          <a:xfrm>
            <a:off x="461530" y="120677"/>
            <a:ext cx="10103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4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Para avançar nas Politicas Públicas, o Conselho da Pessoa Idosa, </a:t>
            </a:r>
            <a:r>
              <a:rPr lang="pt-BR" sz="2400" b="1" kern="100" dirty="0">
                <a:latin typeface="Calibri" panose="020F0502020204030204" pitchFamily="34" charset="0"/>
                <a:ea typeface="DengXian" panose="02010600030101010101" pitchFamily="2" charset="-122"/>
              </a:rPr>
              <a:t>atualmente, como </a:t>
            </a:r>
            <a:r>
              <a:rPr lang="pt-BR" sz="2400" b="1" kern="1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estratégia, busca apoiar-se em 3 pilares:</a:t>
            </a:r>
          </a:p>
        </p:txBody>
      </p:sp>
    </p:spTree>
    <p:extLst>
      <p:ext uri="{BB962C8B-B14F-4D97-AF65-F5344CB8AC3E}">
        <p14:creationId xmlns:p14="http://schemas.microsoft.com/office/powerpoint/2010/main" val="42929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48D0-73CD-B4C3-B0D9-FD9F323D8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46094502-A367-0A7E-4924-492B091F2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4" r="1897"/>
          <a:stretch>
            <a:fillRect/>
          </a:stretch>
        </p:blipFill>
        <p:spPr>
          <a:xfrm>
            <a:off x="79999" y="2894"/>
            <a:ext cx="10814116" cy="68551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D24D6E3-009B-6D29-B400-2B8A37BC7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A694F04-2BD2-CC89-1D3A-1FEE85C7E08F}"/>
              </a:ext>
            </a:extLst>
          </p:cNvPr>
          <p:cNvSpPr txBox="1"/>
          <p:nvPr/>
        </p:nvSpPr>
        <p:spPr>
          <a:xfrm>
            <a:off x="638421" y="4967972"/>
            <a:ext cx="61293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*CRIAÇÃO, GERAÇÃO E GERENCIAMENTO DE CONTEÚDOS E ARTES PARA REDES SOCIAIS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2A670CF-44FF-6126-0ED7-7884EC81B4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546945"/>
              </p:ext>
            </p:extLst>
          </p:nvPr>
        </p:nvGraphicFramePr>
        <p:xfrm>
          <a:off x="159998" y="2070082"/>
          <a:ext cx="10654118" cy="3225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24629" imgH="1914505" progId="Excel.Sheet.12">
                  <p:embed/>
                </p:oleObj>
              </mc:Choice>
              <mc:Fallback>
                <p:oleObj name="Worksheet" r:id="rId4" imgW="6324629" imgH="1914505" progId="Excel.Sheet.12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2A670CF-44FF-6126-0ED7-7884EC81B4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998" y="2070082"/>
                        <a:ext cx="10654118" cy="3225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D5EF656E-FB5C-FA62-8D33-06E1258F5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462" y="254268"/>
            <a:ext cx="6480610" cy="8291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FBD59B0-F580-E22B-6B1D-CAE01226439E}"/>
              </a:ext>
            </a:extLst>
          </p:cNvPr>
          <p:cNvSpPr txBox="1"/>
          <p:nvPr/>
        </p:nvSpPr>
        <p:spPr>
          <a:xfrm>
            <a:off x="3017928" y="275995"/>
            <a:ext cx="5467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Trebuchet MS" panose="020B0603020202020204" pitchFamily="34" charset="0"/>
              </a:rPr>
              <a:t>AS COMISSÕES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2007BCA-414C-A036-4F95-8A4EB9679952}"/>
              </a:ext>
            </a:extLst>
          </p:cNvPr>
          <p:cNvGrpSpPr/>
          <p:nvPr/>
        </p:nvGrpSpPr>
        <p:grpSpPr>
          <a:xfrm>
            <a:off x="2207462" y="254496"/>
            <a:ext cx="972000" cy="828900"/>
            <a:chOff x="3400200" y="316973"/>
            <a:chExt cx="1296000" cy="1105200"/>
          </a:xfrm>
        </p:grpSpPr>
        <p:sp>
          <p:nvSpPr>
            <p:cNvPr id="9" name="Hexágono 8">
              <a:extLst>
                <a:ext uri="{FF2B5EF4-FFF2-40B4-BE49-F238E27FC236}">
                  <a16:creationId xmlns:a16="http://schemas.microsoft.com/office/drawing/2014/main" id="{9AA88386-3AB4-72FA-FBD5-271FA50C6739}"/>
                </a:ext>
              </a:extLst>
            </p:cNvPr>
            <p:cNvSpPr>
              <a:spLocks/>
            </p:cNvSpPr>
            <p:nvPr/>
          </p:nvSpPr>
          <p:spPr>
            <a:xfrm>
              <a:off x="3400200" y="316973"/>
              <a:ext cx="1296000" cy="1105200"/>
            </a:xfrm>
            <a:prstGeom prst="hexagon">
              <a:avLst/>
            </a:prstGeom>
            <a:gradFill>
              <a:gsLst>
                <a:gs pos="0">
                  <a:srgbClr val="FE410D"/>
                </a:gs>
                <a:gs pos="100000">
                  <a:srgbClr val="FEAA13"/>
                </a:gs>
              </a:gsLst>
              <a:lin ang="0" scaled="1"/>
            </a:gra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2069E73-CA95-EF80-C48C-392425A6B282}"/>
                </a:ext>
              </a:extLst>
            </p:cNvPr>
            <p:cNvSpPr txBox="1"/>
            <p:nvPr/>
          </p:nvSpPr>
          <p:spPr>
            <a:xfrm>
              <a:off x="3559379" y="454076"/>
              <a:ext cx="977645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pt-BR" sz="3600" b="1" dirty="0">
                <a:solidFill>
                  <a:schemeClr val="bg1"/>
                </a:solidFill>
                <a:latin typeface="Trebuchet MS" panose="020B0603020202020204" pitchFamily="34" charset="0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8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B41F4-27F7-56AF-5E0C-DE2655AF8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B3A195C-8945-0867-6DB3-31ED9B181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11285"/>
          <a:stretch>
            <a:fillRect/>
          </a:stretch>
        </p:blipFill>
        <p:spPr>
          <a:xfrm>
            <a:off x="0" y="0"/>
            <a:ext cx="10814116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F83125-85B5-3450-0356-B7E3A4550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D204683-5A42-6B27-0BF7-BCCD53226266}"/>
              </a:ext>
            </a:extLst>
          </p:cNvPr>
          <p:cNvSpPr txBox="1"/>
          <p:nvPr/>
        </p:nvSpPr>
        <p:spPr>
          <a:xfrm>
            <a:off x="802456" y="428178"/>
            <a:ext cx="974264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O CMI com sua estratégia, trabalha como alternativa a utilização de  receitas, das captações via FMI – Fundo Municipal da Pessoa Idosa, em dois vieses:</a:t>
            </a:r>
          </a:p>
          <a:p>
            <a:pPr algn="just">
              <a:buNone/>
            </a:pPr>
            <a:endParaRPr lang="pt-BR" sz="2400" b="1" kern="1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Editais de Concorrência; e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Editais de Chancela.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b="1" kern="100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algn="just"/>
            <a:r>
              <a:rPr lang="pt-BR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Nos últimos anos a FMI vem, por meio de campanhas crescendo paulatinamente sua arrecadação, alcançou o montante de R$ </a:t>
            </a:r>
            <a:r>
              <a:rPr lang="pt-BR" sz="2400" b="1" kern="100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Calibri" panose="020F0502020204030204" pitchFamily="34" charset="0"/>
                <a:ea typeface="DengXian" panose="02010600030101010101" pitchFamily="2" charset="-122"/>
              </a:rPr>
              <a:t>5.400.000,00.</a:t>
            </a:r>
          </a:p>
          <a:p>
            <a:pPr algn="just">
              <a:buNone/>
            </a:pPr>
            <a:r>
              <a:rPr lang="pt-BR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pPr algn="just">
              <a:buNone/>
            </a:pPr>
            <a:r>
              <a:rPr lang="pt-BR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Para agilizar este processo, hoje é possível a outorga para captação de recursos via editais de chancela e para garantir esta possibilidade foram atualizadas as resoluções, o que garante juridicamente a possibilidade de investimentos em melhorias na estrutura e infraestrutura.</a:t>
            </a:r>
          </a:p>
        </p:txBody>
      </p:sp>
    </p:spTree>
    <p:extLst>
      <p:ext uri="{BB962C8B-B14F-4D97-AF65-F5344CB8AC3E}">
        <p14:creationId xmlns:p14="http://schemas.microsoft.com/office/powerpoint/2010/main" val="3890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D5BAD-4BB3-E294-C9D2-6578676C1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2E2A501-2CF8-59A4-6B5B-9EB9DE49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575" y="0"/>
            <a:ext cx="988916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0B3763F-31BD-DDFB-2A5F-CB58DC6AE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20" y="1461936"/>
            <a:ext cx="4182308" cy="39191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A2B17DA-B0C7-4406-0D80-27739A3072C6}"/>
              </a:ext>
            </a:extLst>
          </p:cNvPr>
          <p:cNvSpPr/>
          <p:nvPr/>
        </p:nvSpPr>
        <p:spPr>
          <a:xfrm>
            <a:off x="4075612" y="0"/>
            <a:ext cx="8116388" cy="7036526"/>
          </a:xfrm>
          <a:prstGeom prst="rect">
            <a:avLst/>
          </a:prstGeom>
          <a:solidFill>
            <a:schemeClr val="accent3">
              <a:lumMod val="50000"/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31873C-D6DC-9F88-1461-2D3FCD22854E}"/>
              </a:ext>
            </a:extLst>
          </p:cNvPr>
          <p:cNvSpPr txBox="1"/>
          <p:nvPr/>
        </p:nvSpPr>
        <p:spPr>
          <a:xfrm>
            <a:off x="5126193" y="5063916"/>
            <a:ext cx="64259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4000" b="1" dirty="0">
                <a:solidFill>
                  <a:schemeClr val="bg1"/>
                </a:solidFill>
              </a:rPr>
              <a:t>PROJETOS EM EXECUÇÃO</a:t>
            </a:r>
          </a:p>
          <a:p>
            <a:pPr lvl="0" algn="ctr"/>
            <a:r>
              <a:rPr lang="pt-BR" sz="4000" b="1" dirty="0">
                <a:solidFill>
                  <a:schemeClr val="bg1"/>
                </a:solidFill>
              </a:rPr>
              <a:t>COM RECURSOS DO FMI</a:t>
            </a:r>
          </a:p>
        </p:txBody>
      </p:sp>
    </p:spTree>
    <p:extLst>
      <p:ext uri="{BB962C8B-B14F-4D97-AF65-F5344CB8AC3E}">
        <p14:creationId xmlns:p14="http://schemas.microsoft.com/office/powerpoint/2010/main" val="90330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287A5-12D4-B54D-EE1E-14E0A1288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0CA7FFA-20CD-B5C5-82A1-53C307C9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2545"/>
          <a:stretch>
            <a:fillRect/>
          </a:stretch>
        </p:blipFill>
        <p:spPr>
          <a:xfrm>
            <a:off x="0" y="-1"/>
            <a:ext cx="10814116" cy="68580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F6E9905-3C76-FBC0-1B22-E269FB1A8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116" y="0"/>
            <a:ext cx="1377884" cy="1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FCCEDDF-7DB8-6B9A-490C-A3E3D195D5E0}"/>
              </a:ext>
            </a:extLst>
          </p:cNvPr>
          <p:cNvSpPr/>
          <p:nvPr/>
        </p:nvSpPr>
        <p:spPr>
          <a:xfrm>
            <a:off x="12848" y="0"/>
            <a:ext cx="10026502" cy="68580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5055B2-999A-DAF2-B14E-24CA48A44B80}"/>
              </a:ext>
            </a:extLst>
          </p:cNvPr>
          <p:cNvSpPr txBox="1"/>
          <p:nvPr/>
        </p:nvSpPr>
        <p:spPr>
          <a:xfrm>
            <a:off x="12848" y="176192"/>
            <a:ext cx="942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b="1" dirty="0">
                <a:solidFill>
                  <a:schemeClr val="bg1"/>
                </a:solidFill>
              </a:rPr>
              <a:t>1) </a:t>
            </a:r>
            <a:r>
              <a:rPr lang="pt-BR" sz="2400" dirty="0">
                <a:solidFill>
                  <a:schemeClr val="bg1"/>
                </a:solidFill>
              </a:rPr>
              <a:t>EDITAIS DE CONCORRÊNCIA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6C22401-A276-E4A1-149E-B8E7E4E5461D}"/>
              </a:ext>
            </a:extLst>
          </p:cNvPr>
          <p:cNvSpPr txBox="1"/>
          <p:nvPr/>
        </p:nvSpPr>
        <p:spPr>
          <a:xfrm>
            <a:off x="-2" y="645594"/>
            <a:ext cx="9429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CPDI: CONECTA 60+ : Aprovado em 2024 / executado em 2025, valor R$ 120.000,00 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SEOVE: TECENDO VIDAS - UMA PROPOSTA DE INTERGERACIONALIDADE – aprovado em 2024 / executando em 2026 – Valor R$ 120.000,00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5EBD4F-0D1A-FD6C-F074-8A2287B876C3}"/>
              </a:ext>
            </a:extLst>
          </p:cNvPr>
          <p:cNvSpPr txBox="1"/>
          <p:nvPr/>
        </p:nvSpPr>
        <p:spPr>
          <a:xfrm>
            <a:off x="12848" y="2272045"/>
            <a:ext cx="942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2) </a:t>
            </a:r>
            <a:r>
              <a:rPr lang="pt-BR" sz="2400" dirty="0">
                <a:solidFill>
                  <a:schemeClr val="bg1"/>
                </a:solidFill>
              </a:rPr>
              <a:t>EDITAIS DE CHANCELA: EMISSÃO DE CARTA DE CRÉDITO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C62D968-E642-5F5C-5E48-8E20B0D26B03}"/>
              </a:ext>
            </a:extLst>
          </p:cNvPr>
          <p:cNvSpPr txBox="1"/>
          <p:nvPr/>
        </p:nvSpPr>
        <p:spPr>
          <a:xfrm>
            <a:off x="-2" y="2741447"/>
            <a:ext cx="94298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SEOVE 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OTOVIDA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IRMÃO JOAQUIM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APAS/FIESC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CPDI – CONECTA 60 + CONSTRUINDO PONTES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E91DD-714F-4C5B-A163-FD5DE186E64C}"/>
              </a:ext>
            </a:extLst>
          </p:cNvPr>
          <p:cNvSpPr txBox="1"/>
          <p:nvPr/>
        </p:nvSpPr>
        <p:spPr>
          <a:xfrm>
            <a:off x="12848" y="4677030"/>
            <a:ext cx="9429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3) </a:t>
            </a:r>
            <a:r>
              <a:rPr lang="pt-BR" sz="2400" dirty="0">
                <a:solidFill>
                  <a:schemeClr val="bg1"/>
                </a:solidFill>
              </a:rPr>
              <a:t>EDITAL DE CHANCELA: LANÇADO EM 2 DE JULHO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2F0FA2-DA38-925F-5193-1C11A17EA204}"/>
              </a:ext>
            </a:extLst>
          </p:cNvPr>
          <p:cNvSpPr txBox="1"/>
          <p:nvPr/>
        </p:nvSpPr>
        <p:spPr>
          <a:xfrm>
            <a:off x="-2" y="5302964"/>
            <a:ext cx="9429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Blip>
                <a:blip r:embed="rId4"/>
              </a:buBlip>
            </a:pPr>
            <a:r>
              <a:rPr lang="pt-BR" sz="2000" dirty="0">
                <a:solidFill>
                  <a:schemeClr val="bg1"/>
                </a:solidFill>
              </a:rPr>
              <a:t>EDITAL ABERTO, PRAZO DE 1 ANO PARA APRESENTAÇÃO DE PROJETOS SEM VALOR MÁXIMO DEFINIDO</a:t>
            </a:r>
          </a:p>
        </p:txBody>
      </p:sp>
    </p:spTree>
    <p:extLst>
      <p:ext uri="{BB962C8B-B14F-4D97-AF65-F5344CB8AC3E}">
        <p14:creationId xmlns:p14="http://schemas.microsoft.com/office/powerpoint/2010/main" val="16460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31A5C-ADD3-D54F-0BA7-7D3830270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F511175-37CF-4EC8-9E89-F27957D94C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rcRect r="13265"/>
          <a:stretch>
            <a:fillRect/>
          </a:stretch>
        </p:blipFill>
        <p:spPr>
          <a:xfrm>
            <a:off x="-125949" y="28361"/>
            <a:ext cx="10893186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4D0AF88-503F-74F6-7183-E52685AE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37" y="91819"/>
            <a:ext cx="1377884" cy="12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876CD44-2F14-42AF-9AA3-54E884C3097A}"/>
              </a:ext>
            </a:extLst>
          </p:cNvPr>
          <p:cNvSpPr/>
          <p:nvPr/>
        </p:nvSpPr>
        <p:spPr>
          <a:xfrm>
            <a:off x="-125949" y="28361"/>
            <a:ext cx="10893186" cy="6858000"/>
          </a:xfrm>
          <a:prstGeom prst="rect">
            <a:avLst/>
          </a:prstGeom>
          <a:solidFill>
            <a:schemeClr val="tx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E02187-BB2E-71E5-2BEE-F11C5B3BBB44}"/>
              </a:ext>
            </a:extLst>
          </p:cNvPr>
          <p:cNvSpPr txBox="1"/>
          <p:nvPr/>
        </p:nvSpPr>
        <p:spPr>
          <a:xfrm>
            <a:off x="124566" y="117419"/>
            <a:ext cx="1039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2400" b="1" dirty="0">
                <a:solidFill>
                  <a:schemeClr val="bg1"/>
                </a:solidFill>
              </a:rPr>
              <a:t>4) EDITAL DE CHAMAMENTO PÚBLICO: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158A405-066E-82B8-C564-A45B45779934}"/>
              </a:ext>
            </a:extLst>
          </p:cNvPr>
          <p:cNvSpPr txBox="1"/>
          <p:nvPr/>
        </p:nvSpPr>
        <p:spPr>
          <a:xfrm>
            <a:off x="-198523" y="877116"/>
            <a:ext cx="103921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O QUE É? SALDO DO FUNDO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QUAL O OBJETO?  EDITAL PARA PROJETOS DE EIXOS DO EBAPI – LEI nº11.254/24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PARA QUEM? OSCs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VALOR DESTINADO?</a:t>
            </a:r>
          </a:p>
          <a:p>
            <a:pPr marL="1200150" lvl="2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R$ 1.800.000,00 – Em fase final para Publicação no Diário Oficial, em Abril de 2026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CA0837-9858-567F-97A0-15E9790073DE}"/>
              </a:ext>
            </a:extLst>
          </p:cNvPr>
          <p:cNvSpPr txBox="1"/>
          <p:nvPr/>
        </p:nvSpPr>
        <p:spPr>
          <a:xfrm>
            <a:off x="124566" y="2804708"/>
            <a:ext cx="1039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5) EDITAL DE CHAMAMENTO PÚBLICO: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728860-5580-2578-2AEF-364BAAA7E461}"/>
              </a:ext>
            </a:extLst>
          </p:cNvPr>
          <p:cNvSpPr txBox="1"/>
          <p:nvPr/>
        </p:nvSpPr>
        <p:spPr>
          <a:xfrm>
            <a:off x="-316510" y="3266373"/>
            <a:ext cx="1039215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VALOR DESTINADO: R$ 1.100.000,00</a:t>
            </a:r>
          </a:p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EDITAL – PROJETO APOIAR PARA CUIDAR</a:t>
            </a:r>
          </a:p>
          <a:p>
            <a:pPr marL="1200150" lvl="2" indent="-285750">
              <a:buBlip>
                <a:blip r:embed="rId4"/>
              </a:buBlip>
            </a:pPr>
            <a:r>
              <a:rPr lang="pt-BR" b="1" dirty="0">
                <a:solidFill>
                  <a:schemeClr val="bg1"/>
                </a:solidFill>
              </a:rPr>
              <a:t>Será reeditado até junho;</a:t>
            </a:r>
          </a:p>
          <a:p>
            <a:pPr marL="1200150" lvl="2" indent="-285750">
              <a:buBlip>
                <a:blip r:embed="rId4"/>
              </a:buBlip>
            </a:pPr>
            <a:r>
              <a:rPr lang="pt-BR" b="1" dirty="0">
                <a:solidFill>
                  <a:schemeClr val="bg1"/>
                </a:solidFill>
              </a:rPr>
              <a:t>Objetivo: atender a lista de espera da semas, hoje em 270 idosos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C9FDCF-2791-3ED6-0296-4531E624E0FF}"/>
              </a:ext>
            </a:extLst>
          </p:cNvPr>
          <p:cNvSpPr txBox="1"/>
          <p:nvPr/>
        </p:nvSpPr>
        <p:spPr>
          <a:xfrm>
            <a:off x="-3" y="4646688"/>
            <a:ext cx="103921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6) EDITAL PARA AS OSCs PARTICIPAREM COM PROJETOS PARA EXECUTAR NO CEMUPI: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6629842-0CB8-28C1-FBE1-E9EAEB8B951C}"/>
              </a:ext>
            </a:extLst>
          </p:cNvPr>
          <p:cNvSpPr txBox="1"/>
          <p:nvPr/>
        </p:nvSpPr>
        <p:spPr>
          <a:xfrm>
            <a:off x="-125949" y="5596116"/>
            <a:ext cx="103921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Blip>
                <a:blip r:embed="rId4"/>
              </a:buBlip>
            </a:pPr>
            <a:r>
              <a:rPr lang="pt-BR" sz="2000" b="1" dirty="0">
                <a:solidFill>
                  <a:schemeClr val="bg1"/>
                </a:solidFill>
              </a:rPr>
              <a:t>PROJETOS EM ELABORAÇÃO, no valor de R$ 439.200,00,para as </a:t>
            </a:r>
            <a:r>
              <a:rPr lang="pt-BR" sz="2000" b="1" dirty="0" err="1">
                <a:solidFill>
                  <a:schemeClr val="bg1"/>
                </a:solidFill>
              </a:rPr>
              <a:t>OSCs</a:t>
            </a:r>
            <a:r>
              <a:rPr lang="pt-BR" sz="2000" b="1" dirty="0">
                <a:solidFill>
                  <a:schemeClr val="bg1"/>
                </a:solidFill>
              </a:rPr>
              <a:t> executar em 6 eixos de R$72.000,00 cada, para publicação em Abril</a:t>
            </a:r>
            <a:r>
              <a:rPr lang="pt-BR" sz="2400" b="1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4103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19E4A2535ED94D98A6C0909554AE64" ma:contentTypeVersion="20" ma:contentTypeDescription="Crie um novo documento." ma:contentTypeScope="" ma:versionID="495153a355ba82e8c6a02c527bb51148">
  <xsd:schema xmlns:xsd="http://www.w3.org/2001/XMLSchema" xmlns:xs="http://www.w3.org/2001/XMLSchema" xmlns:p="http://schemas.microsoft.com/office/2006/metadata/properties" xmlns:ns2="03c99137-21df-4b5c-98d7-7c11c45e8ad4" xmlns:ns3="273d68e1-6f75-44bd-9906-db65a68c1711" targetNamespace="http://schemas.microsoft.com/office/2006/metadata/properties" ma:root="true" ma:fieldsID="f10965f8ec963d1ba8911402f0010987" ns2:_="" ns3:_="">
    <xsd:import namespace="03c99137-21df-4b5c-98d7-7c11c45e8ad4"/>
    <xsd:import namespace="273d68e1-6f75-44bd-9906-db65a68c17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doencontr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99137-21df-4b5c-98d7-7c11c45e8a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b9bfad71-a1c6-4b67-a474-a529c42168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doencontro" ma:index="26" nillable="true" ma:displayName="Foto do encontro " ma:description="São Bento do Sul" ma:format="Thumbnail" ma:internalName="Fotodoencontro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d68e1-6f75-44bd-9906-db65a68c171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85460b4-1ff8-4af0-80e8-15d630f0cc4e}" ma:internalName="TaxCatchAll" ma:showField="CatchAllData" ma:web="273d68e1-6f75-44bd-9906-db65a68c17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todoencontro xmlns="03c99137-21df-4b5c-98d7-7c11c45e8ad4" xsi:nil="true"/>
    <TaxCatchAll xmlns="273d68e1-6f75-44bd-9906-db65a68c1711" xsi:nil="true"/>
    <lcf76f155ced4ddcb4097134ff3c332f xmlns="03c99137-21df-4b5c-98d7-7c11c45e8a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19B0FB-D35C-4E7D-8219-0FD33612DEAE}"/>
</file>

<file path=customXml/itemProps2.xml><?xml version="1.0" encoding="utf-8"?>
<ds:datastoreItem xmlns:ds="http://schemas.openxmlformats.org/officeDocument/2006/customXml" ds:itemID="{97416EA0-D24E-41E7-BAF8-55E2B440996B}"/>
</file>

<file path=customXml/itemProps3.xml><?xml version="1.0" encoding="utf-8"?>
<ds:datastoreItem xmlns:ds="http://schemas.openxmlformats.org/officeDocument/2006/customXml" ds:itemID="{B47D1F84-3EFC-4167-AE20-531E0AA639C1}"/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657</Words>
  <Application>Microsoft Office PowerPoint</Application>
  <PresentationFormat>Widescreen</PresentationFormat>
  <Paragraphs>81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Trebuchet MS</vt:lpstr>
      <vt:lpstr>Tema do Office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Jairo Anello</dc:creator>
  <cp:lastModifiedBy>Zuleika Costa Ribeir</cp:lastModifiedBy>
  <cp:revision>7</cp:revision>
  <dcterms:created xsi:type="dcterms:W3CDTF">2025-10-01T11:09:44Z</dcterms:created>
  <dcterms:modified xsi:type="dcterms:W3CDTF">2026-03-25T03:51:04Z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0x010100C519E4A2535ED94D98A6C0909554AE64</vt:lpwstr>
  </property>
</Properties>
</file>